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sldIdLst>
    <p:sldId id="265" r:id="rId2"/>
    <p:sldId id="264" r:id="rId3"/>
    <p:sldId id="283" r:id="rId4"/>
    <p:sldId id="287" r:id="rId5"/>
    <p:sldId id="277" r:id="rId6"/>
    <p:sldId id="286" r:id="rId7"/>
    <p:sldId id="257" r:id="rId8"/>
    <p:sldId id="290" r:id="rId9"/>
    <p:sldId id="280" r:id="rId10"/>
    <p:sldId id="279" r:id="rId11"/>
    <p:sldId id="267" r:id="rId12"/>
    <p:sldId id="270" r:id="rId13"/>
    <p:sldId id="278" r:id="rId14"/>
    <p:sldId id="272" r:id="rId15"/>
    <p:sldId id="273" r:id="rId16"/>
    <p:sldId id="288" r:id="rId17"/>
    <p:sldId id="289" r:id="rId18"/>
    <p:sldId id="275" r:id="rId19"/>
    <p:sldId id="291" r:id="rId20"/>
    <p:sldId id="284" r:id="rId21"/>
    <p:sldId id="276" r:id="rId22"/>
    <p:sldId id="282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  <a:srgbClr val="05486C"/>
    <a:srgbClr val="054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/>
    <p:restoredTop sz="96327"/>
  </p:normalViewPr>
  <p:slideViewPr>
    <p:cSldViewPr snapToGrid="0" snapToObjects="1">
      <p:cViewPr varScale="1">
        <p:scale>
          <a:sx n="85" d="100"/>
          <a:sy n="85" d="100"/>
        </p:scale>
        <p:origin x="76" y="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679784-3782-275E-85E6-FB42A940D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33A37135-1BD1-82D9-78AA-91E49324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F31DD001-272A-9270-244C-87F0DAC78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2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72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248E3-76E0-B480-3D18-036A7DF4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656E2F-9F06-2622-8FC8-608C1FCCC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0FE078-F16B-9A70-AA30-958F699B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859DB6-4993-C185-0FA1-C3D9FD84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9416A0-0838-104F-E652-1B68CD679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4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7CBF69B-312C-321C-009A-61383A80E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0465A0A-2716-D719-8A30-59DC85E07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121C41-B04F-8095-B55E-DD733B9E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E0F927-E199-0891-1565-D0A522DB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6AF675-188C-D51F-666F-8A30C240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676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A6CA82-1B6F-6D21-1EE8-2F032B1BF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EE0F94-802E-650C-C181-FE718D4D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2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0909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iler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E668A3B-079D-0BFC-98A8-A02ED3BE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D1DBAF-11DB-F145-139E-00BA8F58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54D0C7-47B3-6B35-27C7-2055F524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760CFE-DE34-F139-D995-605DC745FA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3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069FA-A77D-CFEC-22A9-02D9C5D4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15F817-3D47-E746-E290-9035F3305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47FAC6-CEA3-F09D-2602-DD894F2CE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A4EC74-DFA2-A963-480B-B09CE562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BBC8AF-C6FF-BF5B-ADE2-9E13881F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58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F0A12-F445-77CF-2AE0-7FDC22100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E1F198-EDF8-7941-0EF3-6C18E012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DAB9B2-47BD-AE5C-8F9D-602CD775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02A3FA-CAA1-463F-936D-77741CB9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EF1854-93B8-F218-16FE-03D044A0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2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314177-34F0-921E-74AB-E0C89924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33BF32-6CEB-4F3B-7859-24423F611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3DDE40-E122-B17E-FCF9-A65EF6975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CE9677-96E0-5DB7-086C-7355BD39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9BDA93-DEB7-2480-BB40-2786D22D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555EFC-9457-56BB-F2B6-28B12056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38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EF66C-049E-F6E9-A97D-FB990ED6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0D385D-33D9-0616-3938-19C26F911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7E01B8-B9FB-A88D-E22F-BD716339C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A706D55-6AFB-DEA9-A88C-FCF95B1CE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E9C71E-D170-D7A0-5371-B4AACFC5C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1206148-8B2B-E915-DD7F-771084EBB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A3FE8E-E977-6C84-36EF-1BBC01BDE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37DF27F-25C8-0187-7F70-333586A5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06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ED966C-7F33-B1B3-5B89-A645ABA4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4824839-7860-701B-09E7-422C82AC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59F502-46C8-0ACC-837D-6C6A29B1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54B9CD-E45B-1A01-C20B-C97572755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19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E668A3B-079D-0BFC-98A8-A02ED3BE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D1DBAF-11DB-F145-139E-00BA8F58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54D0C7-47B3-6B35-27C7-2055F524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04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689B7-A635-46CC-1664-E23E3BFE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76739-0F60-1047-6053-CC157DE2A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DB3ACA-01DC-6CFF-7C3A-33297D814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47C37F-1ECE-A456-49D2-FF6A85B9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60B868-E70F-F9B5-95F5-14F34977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7FA5FE-17CC-03B6-2CE6-FD738333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12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3098B-E0BE-8912-56D4-432A59A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FEDC13-B736-B750-183E-1FF60E821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620679-F1FC-48C3-2541-CFBF9CE7A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392564-BE20-ACAC-B4EA-763BC2CE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E604B7-3801-2E1B-20DE-79A62DCE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152781-4B68-8983-9161-0ED04B32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87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B10E9BD-C3BC-9459-EBCB-EDAB7C0C845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5413923-C97D-00EE-9CC3-C26746A5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dirty="0"/>
              <a:t>Modifier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7FFEDB-139A-D05A-5621-C2FDC94BD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  <a:p>
            <a:pPr lvl="3"/>
            <a:r>
              <a:rPr lang="fr-CA" dirty="0"/>
              <a:t>Quatrième niveau</a:t>
            </a:r>
          </a:p>
          <a:p>
            <a:pPr lvl="4"/>
            <a:r>
              <a:rPr lang="fr-CA" dirty="0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8034A9-D1AE-E05B-ECF0-4D673925C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86FC9-D336-014D-ADE1-FCC117243F80}" type="datetimeFigureOut">
              <a:rPr lang="fr-FR" smtClean="0"/>
              <a:t>22/04/2024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11EA23-3846-994F-F269-AE290F599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DDC39F-8ADD-CA0E-C851-F48572893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07859-DB5D-D448-8E88-B29B36C9753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74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8" r:id="rId7"/>
    <p:sldLayoutId id="2147483671" r:id="rId8"/>
    <p:sldLayoutId id="2147483672" r:id="rId9"/>
    <p:sldLayoutId id="2147483673" r:id="rId10"/>
    <p:sldLayoutId id="2147483674" r:id="rId11"/>
    <p:sldLayoutId id="2147483677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5486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ceppemo/basecall_nanopore" TargetMode="External"/><Relationship Id="rId2" Type="http://schemas.openxmlformats.org/officeDocument/2006/relationships/hyperlink" Target="https://cdn.oxfordnanoportal.com/software/analysis/ont-guppy_6.5.7_linux64.tar.gz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nanoporetech/dorad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dn.oxfordnanoportal.com/software/analysis/ont-dorado-server_7.3.9_linux64.tar.gz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a-slide/pycoQC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duceppemo/pycoQC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LF-Bioinformatics/2024-04-22_GRDI_basecalling_present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ceppemo/seqcounter" TargetMode="External"/><Relationship Id="rId2" Type="http://schemas.openxmlformats.org/officeDocument/2006/relationships/hyperlink" Target="https://github.com/duceppemo/mashI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hyperlink" Target="https://nanoporetech.com/platform/technology/basecalling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tore.nanoporetech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anoporetech.com/platform/accurac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F9589-9B0D-04A7-B948-29BC810F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234" y="1358500"/>
            <a:ext cx="8553532" cy="768684"/>
          </a:xfrm>
          <a:solidFill>
            <a:srgbClr val="FFFFFF">
              <a:alpha val="90000"/>
            </a:srgbClr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fr-FR" b="1" dirty="0" err="1" smtClean="0"/>
              <a:t>Nanopore</a:t>
            </a:r>
            <a:r>
              <a:rPr lang="fr-FR" b="1" dirty="0" smtClean="0"/>
              <a:t> </a:t>
            </a:r>
            <a:r>
              <a:rPr lang="fr-FR" b="1" dirty="0" err="1" smtClean="0"/>
              <a:t>Basecalling</a:t>
            </a:r>
            <a:r>
              <a:rPr lang="fr-FR" b="1" dirty="0" smtClean="0"/>
              <a:t> and </a:t>
            </a:r>
            <a:r>
              <a:rPr lang="fr-FR" b="1" dirty="0"/>
              <a:t>R</a:t>
            </a:r>
            <a:r>
              <a:rPr lang="fr-FR" b="1" dirty="0" smtClean="0"/>
              <a:t>ead QC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A99AA1-3E48-A160-D4A8-E8C9E337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530" y="2848133"/>
            <a:ext cx="5304940" cy="2272508"/>
          </a:xfrm>
          <a:solidFill>
            <a:srgbClr val="FFFFFF">
              <a:alpha val="90000"/>
            </a:srgbClr>
          </a:solidFill>
          <a:ln w="952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CA" b="1" dirty="0" smtClean="0">
                <a:solidFill>
                  <a:schemeClr val="tx1"/>
                </a:solidFill>
              </a:rPr>
              <a:t>GRDI-AMR2</a:t>
            </a:r>
          </a:p>
          <a:p>
            <a:pPr algn="ctr"/>
            <a:r>
              <a:rPr lang="en-CA" b="1" dirty="0" smtClean="0">
                <a:solidFill>
                  <a:schemeClr val="tx1"/>
                </a:solidFill>
              </a:rPr>
              <a:t>Metagenomics Working Group</a:t>
            </a:r>
          </a:p>
          <a:p>
            <a:pPr algn="ctr"/>
            <a:endParaRPr lang="en-CA" b="1" dirty="0">
              <a:solidFill>
                <a:schemeClr val="tx1"/>
              </a:solidFill>
            </a:endParaRPr>
          </a:p>
          <a:p>
            <a:pPr algn="ctr"/>
            <a:r>
              <a:rPr lang="en-CA" b="1" dirty="0">
                <a:solidFill>
                  <a:schemeClr val="tx1"/>
                </a:solidFill>
              </a:rPr>
              <a:t>Marc-Olivier Duceppe</a:t>
            </a:r>
          </a:p>
          <a:p>
            <a:pPr algn="ctr"/>
            <a:r>
              <a:rPr lang="en-CA" b="1" dirty="0">
                <a:solidFill>
                  <a:schemeClr val="tx1"/>
                </a:solidFill>
              </a:rPr>
              <a:t>April 22, </a:t>
            </a:r>
            <a:r>
              <a:rPr lang="en-CA" b="1" dirty="0" smtClean="0">
                <a:solidFill>
                  <a:schemeClr val="tx1"/>
                </a:solidFill>
              </a:rPr>
              <a:t>2024</a:t>
            </a:r>
            <a:endParaRPr lang="en-CA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Basecalling</a:t>
            </a:r>
            <a:r>
              <a:rPr lang="en-CA" dirty="0"/>
              <a:t> </a:t>
            </a:r>
            <a:r>
              <a:rPr lang="en-CA" dirty="0" smtClean="0"/>
              <a:t>Recommendations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While sequencing: “Fast” mode</a:t>
            </a:r>
          </a:p>
          <a:p>
            <a:pPr lvl="1"/>
            <a:r>
              <a:rPr lang="en-CA" dirty="0" smtClean="0"/>
              <a:t>Enables more real-time run metrics</a:t>
            </a:r>
          </a:p>
          <a:p>
            <a:pPr lvl="1"/>
            <a:r>
              <a:rPr lang="en-CA" dirty="0" smtClean="0"/>
              <a:t>Do not overload host computer</a:t>
            </a:r>
          </a:p>
          <a:p>
            <a:pPr lvl="1"/>
            <a:endParaRPr lang="en-CA" dirty="0" smtClean="0"/>
          </a:p>
          <a:p>
            <a:r>
              <a:rPr lang="en-CA" dirty="0" smtClean="0"/>
              <a:t>Post sequencing: “Super accuracy” mode</a:t>
            </a:r>
          </a:p>
          <a:p>
            <a:pPr lvl="1"/>
            <a:r>
              <a:rPr lang="en-CA" dirty="0" smtClean="0">
                <a:solidFill>
                  <a:schemeClr val="accent6">
                    <a:lumMod val="50000"/>
                  </a:schemeClr>
                </a:solidFill>
              </a:rPr>
              <a:t>Higher Q-scores</a:t>
            </a:r>
          </a:p>
          <a:p>
            <a:pPr lvl="1"/>
            <a:r>
              <a:rPr lang="en-CA" dirty="0" smtClean="0">
                <a:solidFill>
                  <a:schemeClr val="accent6">
                    <a:lumMod val="50000"/>
                  </a:schemeClr>
                </a:solidFill>
              </a:rPr>
              <a:t>Less “fail” reads</a:t>
            </a:r>
          </a:p>
          <a:p>
            <a:pPr lvl="1"/>
            <a:r>
              <a:rPr lang="en-CA" dirty="0" smtClean="0">
                <a:solidFill>
                  <a:schemeClr val="accent6">
                    <a:lumMod val="50000"/>
                  </a:schemeClr>
                </a:solidFill>
              </a:rPr>
              <a:t>Better barcode assignment</a:t>
            </a:r>
          </a:p>
          <a:p>
            <a:pPr lvl="1"/>
            <a:r>
              <a:rPr lang="en-CA" dirty="0" smtClean="0">
                <a:solidFill>
                  <a:schemeClr val="accent2">
                    <a:lumMod val="50000"/>
                  </a:schemeClr>
                </a:solidFill>
              </a:rPr>
              <a:t>Need computer with high-end GPU</a:t>
            </a:r>
            <a:endParaRPr lang="en-CA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CA" dirty="0" smtClean="0">
                <a:solidFill>
                  <a:schemeClr val="accent2">
                    <a:lumMod val="50000"/>
                  </a:schemeClr>
                </a:solidFill>
              </a:rPr>
              <a:t>Loose real-time benefit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2" b="96261" l="600" r="98100">
                        <a14:foregroundMark x1="43500" y1="6523" x2="43500" y2="6523"/>
                        <a14:foregroundMark x1="45600" y1="1512" x2="45600" y2="1512"/>
                        <a14:foregroundMark x1="8500" y1="33890" x2="8500" y2="33890"/>
                        <a14:foregroundMark x1="92000" y1="54574" x2="92000" y2="54574"/>
                        <a14:foregroundMark x1="94300" y1="59984" x2="94300" y2="59984"/>
                        <a14:foregroundMark x1="90900" y1="71042" x2="90900" y2="71042"/>
                        <a14:foregroundMark x1="86500" y1="79395" x2="86500" y2="79395"/>
                        <a14:foregroundMark x1="88200" y1="83453" x2="88200" y2="83453"/>
                        <a14:foregroundMark x1="91200" y1="80350" x2="91200" y2="80350"/>
                        <a14:foregroundMark x1="96900" y1="71440" x2="96900" y2="71440"/>
                        <a14:foregroundMark x1="5200" y1="54097" x2="5200" y2="54097"/>
                        <a14:foregroundMark x1="20900" y1="96261" x2="20900" y2="96261"/>
                        <a14:foregroundMark x1="57900" y1="26810" x2="57900" y2="26810"/>
                        <a14:foregroundMark x1="97700" y1="55768" x2="97700" y2="55768"/>
                        <a14:foregroundMark x1="700" y1="55768" x2="700" y2="55768"/>
                        <a14:foregroundMark x1="98100" y1="69372" x2="98100" y2="69372"/>
                        <a14:foregroundMark x1="57000" y1="19730" x2="57000" y2="19730"/>
                        <a14:foregroundMark x1="64400" y1="36675" x2="64400" y2="36675"/>
                        <a14:foregroundMark x1="70600" y1="36675" x2="70600" y2="36675"/>
                        <a14:foregroundMark x1="71900" y1="39300" x2="71900" y2="39300"/>
                        <a14:foregroundMark x1="70800" y1="41130" x2="70800" y2="41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702" y="2076316"/>
            <a:ext cx="868778" cy="1092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0539" y="2404140"/>
            <a:ext cx="769177" cy="7642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2978" y="1346200"/>
            <a:ext cx="1419360" cy="18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Guppy - Legacy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Input: Fast5 and kits (“</a:t>
            </a:r>
            <a:r>
              <a:rPr lang="en-CA" dirty="0" err="1" smtClean="0"/>
              <a:t>final_summary</a:t>
            </a:r>
            <a:r>
              <a:rPr lang="en-CA" dirty="0" smtClean="0"/>
              <a:t>”)</a:t>
            </a:r>
          </a:p>
          <a:p>
            <a:r>
              <a:rPr lang="en-CA" dirty="0" smtClean="0"/>
              <a:t>Output: </a:t>
            </a:r>
            <a:r>
              <a:rPr lang="en-CA" dirty="0" err="1" smtClean="0"/>
              <a:t>Fastq</a:t>
            </a:r>
            <a:r>
              <a:rPr lang="en-CA" dirty="0" smtClean="0"/>
              <a:t> and “</a:t>
            </a:r>
            <a:r>
              <a:rPr lang="en-CA" dirty="0" err="1" smtClean="0"/>
              <a:t>sequencing_summary</a:t>
            </a:r>
            <a:r>
              <a:rPr lang="en-CA" dirty="0" smtClean="0"/>
              <a:t>”</a:t>
            </a:r>
          </a:p>
          <a:p>
            <a:pPr marL="0" indent="0">
              <a:buNone/>
            </a:pPr>
            <a:endParaRPr lang="en-CA" dirty="0">
              <a:hlinkClick r:id="rId2"/>
            </a:endParaRPr>
          </a:p>
          <a:p>
            <a:r>
              <a:rPr lang="en-CA" dirty="0" smtClean="0">
                <a:hlinkClick r:id="rId2"/>
              </a:rPr>
              <a:t>https</a:t>
            </a:r>
            <a:r>
              <a:rPr lang="en-CA" dirty="0">
                <a:hlinkClick r:id="rId2"/>
              </a:rPr>
              <a:t>://</a:t>
            </a:r>
            <a:r>
              <a:rPr lang="en-CA" dirty="0" smtClean="0">
                <a:hlinkClick r:id="rId2"/>
              </a:rPr>
              <a:t>cdn.oxfordnanoportal.com/software/analysis/ont-guppy_6.5.7_linux64.tar.gz</a:t>
            </a:r>
            <a:endParaRPr lang="en-CA" dirty="0"/>
          </a:p>
          <a:p>
            <a:r>
              <a:rPr lang="en-CA" dirty="0" smtClean="0">
                <a:hlinkClick r:id="rId3"/>
              </a:rPr>
              <a:t>https</a:t>
            </a:r>
            <a:r>
              <a:rPr lang="en-CA" dirty="0">
                <a:hlinkClick r:id="rId3"/>
              </a:rPr>
              <a:t>://</a:t>
            </a:r>
            <a:r>
              <a:rPr lang="en-CA" dirty="0" smtClean="0">
                <a:hlinkClick r:id="rId3"/>
              </a:rPr>
              <a:t>github.com/duceppemo/basecall_nanopore</a:t>
            </a:r>
            <a:endParaRPr lang="en-CA" dirty="0" smtClean="0"/>
          </a:p>
          <a:p>
            <a:pPr marL="0" indent="0">
              <a:buNone/>
            </a:pPr>
            <a:endParaRPr lang="en-CA" dirty="0" smtClean="0"/>
          </a:p>
        </p:txBody>
      </p:sp>
      <p:pic>
        <p:nvPicPr>
          <p:cNvPr id="3074" name="Picture 2" descr="Old Lady Cartoon Images – Browse 34,222 Stock Photos, Vectors, and Video |  Adobe Stock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0959" y="561975"/>
            <a:ext cx="2607919" cy="203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Hub Logomar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6836" y="4447846"/>
            <a:ext cx="1567120" cy="15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Dorado – Two Flavours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4540"/>
            <a:ext cx="10515600" cy="3544599"/>
          </a:xfrm>
        </p:spPr>
        <p:txBody>
          <a:bodyPr>
            <a:normAutofit/>
          </a:bodyPr>
          <a:lstStyle/>
          <a:p>
            <a:r>
              <a:rPr lang="en-CA" dirty="0" smtClean="0"/>
              <a:t>Input: Pod5 | Fast5</a:t>
            </a:r>
          </a:p>
          <a:p>
            <a:r>
              <a:rPr lang="en-CA" dirty="0" smtClean="0"/>
              <a:t>Output: a single </a:t>
            </a:r>
            <a:r>
              <a:rPr lang="en-CA" dirty="0" err="1" smtClean="0"/>
              <a:t>uBAM</a:t>
            </a:r>
            <a:r>
              <a:rPr lang="en-CA" dirty="0" smtClean="0"/>
              <a:t> | SAM | </a:t>
            </a:r>
            <a:r>
              <a:rPr lang="en-CA" dirty="0" err="1" smtClean="0"/>
              <a:t>Fastq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Needs to be </a:t>
            </a:r>
            <a:r>
              <a:rPr lang="en-CA" dirty="0" err="1" smtClean="0"/>
              <a:t>demultiplexed</a:t>
            </a:r>
            <a:r>
              <a:rPr lang="en-CA" dirty="0" smtClean="0"/>
              <a:t> separately</a:t>
            </a:r>
          </a:p>
          <a:p>
            <a:r>
              <a:rPr lang="en-CA" dirty="0" err="1" smtClean="0"/>
              <a:t>Fastq</a:t>
            </a:r>
            <a:r>
              <a:rPr lang="en-CA" dirty="0" smtClean="0"/>
              <a:t> headers only contain “</a:t>
            </a:r>
            <a:r>
              <a:rPr lang="en-CA" dirty="0" err="1" smtClean="0"/>
              <a:t>ReadID</a:t>
            </a:r>
            <a:r>
              <a:rPr lang="en-CA" dirty="0" smtClean="0"/>
              <a:t>“</a:t>
            </a:r>
          </a:p>
          <a:p>
            <a:endParaRPr lang="en-CA" dirty="0"/>
          </a:p>
          <a:p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github.com/nanoporetech/dorado</a:t>
            </a:r>
            <a:r>
              <a:rPr lang="en-CA" dirty="0"/>
              <a:t> </a:t>
            </a:r>
            <a:r>
              <a:rPr lang="en-CA" dirty="0" smtClean="0"/>
              <a:t>(v0.6.0)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838200" y="1771218"/>
            <a:ext cx="2473036" cy="634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u="sng" dirty="0" smtClean="0"/>
              <a:t>Standalone</a:t>
            </a:r>
          </a:p>
        </p:txBody>
      </p:sp>
      <p:pic>
        <p:nvPicPr>
          <p:cNvPr id="4100" name="Picture 4" descr="strawberry Ice cream in the cone. transparent background 25217734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0873">
            <a:off x="8831283" y="-160681"/>
            <a:ext cx="2429497" cy="373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14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Dorado – Two Flavours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4540"/>
            <a:ext cx="10515600" cy="3544599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Input: Pod5 | Fast5</a:t>
            </a:r>
          </a:p>
          <a:p>
            <a:r>
              <a:rPr lang="en-CA" dirty="0" smtClean="0"/>
              <a:t>Output: </a:t>
            </a:r>
            <a:r>
              <a:rPr lang="en-CA" dirty="0" err="1" smtClean="0"/>
              <a:t>Fastq</a:t>
            </a:r>
            <a:r>
              <a:rPr lang="en-CA" dirty="0" smtClean="0"/>
              <a:t> and “sequencing_summary.txt”</a:t>
            </a:r>
          </a:p>
          <a:p>
            <a:endParaRPr lang="en-CA" dirty="0" smtClean="0"/>
          </a:p>
          <a:p>
            <a:r>
              <a:rPr lang="en-CA" dirty="0" err="1" smtClean="0"/>
              <a:t>Demultiplexing</a:t>
            </a:r>
            <a:r>
              <a:rPr lang="en-CA" dirty="0" smtClean="0"/>
              <a:t> built in</a:t>
            </a:r>
          </a:p>
          <a:p>
            <a:r>
              <a:rPr lang="en-CA" dirty="0" err="1" smtClean="0"/>
              <a:t>Fastq</a:t>
            </a:r>
            <a:r>
              <a:rPr lang="en-CA" dirty="0" smtClean="0"/>
              <a:t> headers with “all” info (like Guppy)</a:t>
            </a:r>
          </a:p>
          <a:p>
            <a:endParaRPr lang="en-CA" dirty="0" smtClean="0"/>
          </a:p>
          <a:p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cdn.oxfordnanoportal.com/software/analysis/ont-dorado-server_7.3.9_linux64.tar.gz</a:t>
            </a:r>
            <a:endParaRPr lang="en-CA" dirty="0" smtClean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838199" y="1771218"/>
            <a:ext cx="3207327" cy="634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u="sng" dirty="0" err="1" smtClean="0"/>
              <a:t>Basecall</a:t>
            </a:r>
            <a:r>
              <a:rPr lang="en-CA" b="1" u="sng" dirty="0" smtClean="0"/>
              <a:t> Server</a:t>
            </a:r>
          </a:p>
        </p:txBody>
      </p:sp>
      <p:pic>
        <p:nvPicPr>
          <p:cNvPr id="5132" name="Picture 12" descr="AI generated Closeup of delicious chocolate ice cream cone isolated on transparent  background 34760378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29731">
            <a:off x="8651117" y="247110"/>
            <a:ext cx="2887158" cy="288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Nanopore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QC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1310"/>
          </a:xfrm>
        </p:spPr>
        <p:txBody>
          <a:bodyPr>
            <a:normAutofit/>
          </a:bodyPr>
          <a:lstStyle/>
          <a:p>
            <a:r>
              <a:rPr lang="en-CA" dirty="0" err="1" smtClean="0"/>
              <a:t>pycoQC</a:t>
            </a:r>
            <a:r>
              <a:rPr lang="en-CA" dirty="0" smtClean="0"/>
              <a:t> v2 (</a:t>
            </a:r>
            <a:r>
              <a:rPr lang="en-CA" dirty="0" smtClean="0">
                <a:hlinkClick r:id="rId2"/>
              </a:rPr>
              <a:t>https://github.com/a-slide/pycoQC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Designed for Guppy</a:t>
            </a:r>
          </a:p>
          <a:p>
            <a:pPr lvl="1"/>
            <a:r>
              <a:rPr lang="en-CA" dirty="0" smtClean="0"/>
              <a:t>Can work with Dorado</a:t>
            </a:r>
          </a:p>
          <a:p>
            <a:pPr lvl="2"/>
            <a:r>
              <a:rPr lang="en-CA" dirty="0" smtClean="0"/>
              <a:t>Standalone: need to run additional commands to generate a compatible "seq_summaray.txt" file</a:t>
            </a:r>
          </a:p>
          <a:p>
            <a:pPr lvl="2"/>
            <a:r>
              <a:rPr lang="en-CA" dirty="0" smtClean="0"/>
              <a:t>Server: as is</a:t>
            </a:r>
          </a:p>
        </p:txBody>
      </p:sp>
      <p:pic>
        <p:nvPicPr>
          <p:cNvPr id="5124" name="Picture 4" descr="https://raw.githubusercontent.com/a-slide/pycoQC/master/docs/pictures/pycoQC_long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973" y="676556"/>
            <a:ext cx="2829995" cy="114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Added Features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pycoQC</a:t>
            </a:r>
            <a:r>
              <a:rPr lang="en-CA" dirty="0" smtClean="0"/>
              <a:t> v3 (</a:t>
            </a:r>
            <a:r>
              <a:rPr lang="en-CA" dirty="0" smtClean="0">
                <a:hlinkClick r:id="rId2"/>
              </a:rPr>
              <a:t>https://github.com/duceppemo/pycoQC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Work in progress</a:t>
            </a:r>
          </a:p>
          <a:p>
            <a:pPr lvl="1"/>
            <a:r>
              <a:rPr lang="en-CA" dirty="0" smtClean="0"/>
              <a:t>Designed to accept all dorado output file types</a:t>
            </a:r>
          </a:p>
          <a:p>
            <a:pPr lvl="1"/>
            <a:r>
              <a:rPr lang="en-CA" dirty="0" smtClean="0"/>
              <a:t>Additional scripts:</a:t>
            </a:r>
          </a:p>
          <a:p>
            <a:pPr lvl="2"/>
            <a:r>
              <a:rPr lang="en-CA" dirty="0" smtClean="0"/>
              <a:t>Pod5_to_seq_summary (no </a:t>
            </a:r>
            <a:r>
              <a:rPr lang="en-CA" dirty="0" err="1" smtClean="0"/>
              <a:t>basecall</a:t>
            </a:r>
            <a:r>
              <a:rPr lang="en-CA" dirty="0" smtClean="0"/>
              <a:t> information)</a:t>
            </a:r>
          </a:p>
          <a:p>
            <a:pPr lvl="2"/>
            <a:r>
              <a:rPr lang="en-CA" dirty="0" err="1" smtClean="0"/>
              <a:t>Bam_to_seq_summary</a:t>
            </a:r>
            <a:r>
              <a:rPr lang="en-CA" dirty="0" smtClean="0"/>
              <a:t> (slow)</a:t>
            </a:r>
          </a:p>
          <a:p>
            <a:pPr lvl="2"/>
            <a:r>
              <a:rPr lang="en-CA" b="1" dirty="0" err="1" smtClean="0"/>
              <a:t>Fastq_to_seq_summary</a:t>
            </a:r>
            <a:r>
              <a:rPr lang="en-CA" b="1" dirty="0" smtClean="0"/>
              <a:t> (recommended)</a:t>
            </a:r>
          </a:p>
          <a:p>
            <a:pPr lvl="1"/>
            <a:r>
              <a:rPr lang="en-CA" dirty="0" smtClean="0"/>
              <a:t>Starting from </a:t>
            </a:r>
            <a:r>
              <a:rPr lang="en-CA" dirty="0" err="1"/>
              <a:t>F</a:t>
            </a:r>
            <a:r>
              <a:rPr lang="en-CA" dirty="0" err="1" smtClean="0"/>
              <a:t>astq</a:t>
            </a:r>
            <a:r>
              <a:rPr lang="en-CA" dirty="0" smtClean="0"/>
              <a:t> triggers additional GC plots</a:t>
            </a:r>
          </a:p>
          <a:p>
            <a:pPr lvl="1"/>
            <a:r>
              <a:rPr lang="en-CA" dirty="0"/>
              <a:t>Display “All”, “Pass” or “Fail” </a:t>
            </a:r>
            <a:r>
              <a:rPr lang="en-CA" dirty="0" smtClean="0"/>
              <a:t>reads</a:t>
            </a:r>
            <a:endParaRPr lang="en-CA" dirty="0"/>
          </a:p>
        </p:txBody>
      </p:sp>
      <p:pic>
        <p:nvPicPr>
          <p:cNvPr id="3074" name="Picture 2" descr="https://avatars.githubusercontent.com/u/17859096?v=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5583" y="597096"/>
            <a:ext cx="1538217" cy="1538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5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Suboptimal Loading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7739" y="1647544"/>
            <a:ext cx="3299074" cy="19500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7739" y="3777245"/>
            <a:ext cx="3299074" cy="1956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4" y="3844086"/>
            <a:ext cx="3482729" cy="2071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754" y="1611437"/>
            <a:ext cx="3527998" cy="2022309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532151" y="1945049"/>
            <a:ext cx="3335312" cy="1577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High quality library</a:t>
            </a:r>
          </a:p>
          <a:p>
            <a:r>
              <a:rPr lang="en-CA" dirty="0" smtClean="0"/>
              <a:t>Not enough loaded</a:t>
            </a:r>
          </a:p>
          <a:p>
            <a:pPr lvl="1"/>
            <a:r>
              <a:rPr lang="en-CA" dirty="0" smtClean="0"/>
              <a:t>Ran out after 10h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534651" y="3844086"/>
            <a:ext cx="3335312" cy="1577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High quality library</a:t>
            </a:r>
          </a:p>
          <a:p>
            <a:r>
              <a:rPr lang="en-CA" dirty="0" smtClean="0"/>
              <a:t>Run stopped too early</a:t>
            </a:r>
          </a:p>
        </p:txBody>
      </p:sp>
    </p:spTree>
    <p:extLst>
      <p:ext uri="{BB962C8B-B14F-4D97-AF65-F5344CB8AC3E}">
        <p14:creationId xmlns:p14="http://schemas.microsoft.com/office/powerpoint/2010/main" val="103707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Suboptimal Sample Normalization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4402" y="3856767"/>
            <a:ext cx="4354644" cy="2014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5606" y="1435856"/>
            <a:ext cx="4212236" cy="2013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1581462" y="1871786"/>
            <a:ext cx="4594483" cy="1577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Uneven barcode distribution</a:t>
            </a:r>
          </a:p>
          <a:p>
            <a:pPr lvl="1"/>
            <a:r>
              <a:rPr lang="en-CA" dirty="0" smtClean="0"/>
              <a:t>Poor normalization</a:t>
            </a:r>
          </a:p>
          <a:p>
            <a:pPr lvl="1"/>
            <a:r>
              <a:rPr lang="en-CA" dirty="0" smtClean="0"/>
              <a:t>Adapter ligation problems</a:t>
            </a:r>
          </a:p>
          <a:p>
            <a:pPr lvl="2"/>
            <a:r>
              <a:rPr lang="en-CA" dirty="0" smtClean="0"/>
              <a:t>Wrong molarity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1581462" y="3770823"/>
            <a:ext cx="4594484" cy="15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Equal barcode distribution</a:t>
            </a:r>
          </a:p>
          <a:p>
            <a:pPr lvl="1"/>
            <a:r>
              <a:rPr lang="en-CA" dirty="0" err="1" smtClean="0"/>
              <a:t>MinKNOW</a:t>
            </a:r>
            <a:r>
              <a:rPr lang="en-CA" dirty="0" smtClean="0"/>
              <a:t> now uses adaptive sequencing to help balance barcodes</a:t>
            </a:r>
          </a:p>
        </p:txBody>
      </p:sp>
    </p:spTree>
    <p:extLst>
      <p:ext uri="{BB962C8B-B14F-4D97-AF65-F5344CB8AC3E}">
        <p14:creationId xmlns:p14="http://schemas.microsoft.com/office/powerpoint/2010/main" val="388813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Run Diagnosis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Very useful to find what went wrong</a:t>
            </a:r>
          </a:p>
          <a:p>
            <a:pPr lvl="1"/>
            <a:r>
              <a:rPr lang="en-CA" dirty="0" smtClean="0"/>
              <a:t>DNA extraction (contaminants, short DNA fragments, etc.)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Library prep (adapter-to-DNA ratio, sample normalization, etc.)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Sequencing (</a:t>
            </a:r>
            <a:r>
              <a:rPr lang="en-CA" dirty="0" err="1" smtClean="0"/>
              <a:t>flowcell</a:t>
            </a:r>
            <a:r>
              <a:rPr lang="en-CA" dirty="0" smtClean="0"/>
              <a:t> quality, amount loaded, overheating, script error, etc.)</a:t>
            </a:r>
          </a:p>
        </p:txBody>
      </p:sp>
    </p:spTree>
    <p:extLst>
      <p:ext uri="{BB962C8B-B14F-4D97-AF65-F5344CB8AC3E}">
        <p14:creationId xmlns:p14="http://schemas.microsoft.com/office/powerpoint/2010/main" val="24743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You Can </a:t>
            </a:r>
            <a:r>
              <a:rPr lang="en-CA" dirty="0"/>
              <a:t>D</a:t>
            </a:r>
            <a:r>
              <a:rPr lang="en-CA" dirty="0" smtClean="0"/>
              <a:t>o It!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10731" cy="4351338"/>
          </a:xfrm>
        </p:spPr>
        <p:txBody>
          <a:bodyPr>
            <a:normAutofit/>
          </a:bodyPr>
          <a:lstStyle/>
          <a:p>
            <a:r>
              <a:rPr lang="en-CA" dirty="0" err="1" smtClean="0"/>
              <a:t>Github</a:t>
            </a:r>
            <a:r>
              <a:rPr lang="en-CA" dirty="0" smtClean="0"/>
              <a:t> repo with basic code to install and run Dorado </a:t>
            </a:r>
            <a:r>
              <a:rPr lang="en-CA" dirty="0" err="1" smtClean="0"/>
              <a:t>basecall</a:t>
            </a:r>
            <a:r>
              <a:rPr lang="en-CA" dirty="0" smtClean="0"/>
              <a:t> server</a:t>
            </a:r>
          </a:p>
          <a:p>
            <a:endParaRPr lang="en-CA" dirty="0"/>
          </a:p>
          <a:p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github.com/OLF-Bioinformatics/2024-04-22_GRDI_basecalling_presentation</a:t>
            </a:r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22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0389C1-EE82-2A1C-083D-8B1EF217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Presentation</a:t>
            </a:r>
            <a:r>
              <a:rPr lang="fr-FR" dirty="0" smtClean="0"/>
              <a:t> </a:t>
            </a:r>
            <a:r>
              <a:rPr lang="fr-FR" dirty="0"/>
              <a:t>P</a:t>
            </a:r>
            <a:r>
              <a:rPr lang="fr-FR" dirty="0" smtClean="0"/>
              <a:t>lan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D8115-B1E2-D5F6-3C40-B28102E52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 smtClean="0"/>
              <a:t>Why </a:t>
            </a:r>
            <a:r>
              <a:rPr lang="en-CA" dirty="0" err="1" smtClean="0"/>
              <a:t>Nanopore</a:t>
            </a:r>
            <a:r>
              <a:rPr lang="en-CA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How to </a:t>
            </a:r>
            <a:r>
              <a:rPr lang="en-CA" dirty="0" err="1" smtClean="0"/>
              <a:t>basecall</a:t>
            </a:r>
            <a:r>
              <a:rPr lang="en-CA" dirty="0" smtClean="0"/>
              <a:t> the reads in “super accuracy” mode?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 smtClean="0"/>
              <a:t>How to assess run / read quality?</a:t>
            </a:r>
          </a:p>
        </p:txBody>
      </p:sp>
    </p:spTree>
    <p:extLst>
      <p:ext uri="{BB962C8B-B14F-4D97-AF65-F5344CB8AC3E}">
        <p14:creationId xmlns:p14="http://schemas.microsoft.com/office/powerpoint/2010/main" val="227681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Nanopore</a:t>
            </a:r>
            <a:r>
              <a:rPr lang="en-CA" dirty="0" smtClean="0"/>
              <a:t> Metagenomics Resources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hlinkClick r:id="rId2"/>
              </a:rPr>
              <a:t>https</a:t>
            </a:r>
            <a:r>
              <a:rPr lang="en-CA" dirty="0">
                <a:hlinkClick r:id="rId2"/>
              </a:rPr>
              <a:t>://</a:t>
            </a:r>
            <a:r>
              <a:rPr lang="en-CA" dirty="0" smtClean="0">
                <a:hlinkClick r:id="rId2"/>
              </a:rPr>
              <a:t>github.com/duceppemo/mashID</a:t>
            </a:r>
            <a:endParaRPr lang="en-CA" dirty="0" smtClean="0"/>
          </a:p>
          <a:p>
            <a:pPr lvl="1"/>
            <a:r>
              <a:rPr lang="en-CA" dirty="0" smtClean="0"/>
              <a:t>Quick species ID from metagenomics samples</a:t>
            </a:r>
          </a:p>
          <a:p>
            <a:pPr lvl="1"/>
            <a:r>
              <a:rPr lang="en-CA" dirty="0" smtClean="0"/>
              <a:t>Raw reads or assemblies</a:t>
            </a:r>
          </a:p>
          <a:p>
            <a:pPr lvl="1"/>
            <a:r>
              <a:rPr lang="en-CA" dirty="0" smtClean="0"/>
              <a:t>Pre-compiled DB available for bacteria </a:t>
            </a:r>
            <a:endParaRPr lang="en-CA" dirty="0"/>
          </a:p>
          <a:p>
            <a:pPr lvl="1"/>
            <a:endParaRPr lang="en-CA" dirty="0" smtClean="0"/>
          </a:p>
          <a:p>
            <a:r>
              <a:rPr lang="en-CA" dirty="0">
                <a:hlinkClick r:id="rId3"/>
              </a:rPr>
              <a:t>https://</a:t>
            </a:r>
            <a:r>
              <a:rPr lang="en-CA" dirty="0" smtClean="0">
                <a:hlinkClick r:id="rId3"/>
              </a:rPr>
              <a:t>github.com/duceppemo/seqcounter</a:t>
            </a:r>
            <a:endParaRPr lang="en-CA" dirty="0" smtClean="0"/>
          </a:p>
          <a:p>
            <a:pPr lvl="1"/>
            <a:r>
              <a:rPr lang="en-CA" dirty="0" smtClean="0"/>
              <a:t>Ultra-rapid preliminary AMR detection from raw reads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91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Take-Home</a:t>
            </a:r>
            <a:r>
              <a:rPr lang="fr-FR" dirty="0" smtClean="0"/>
              <a:t> Message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15608"/>
          </a:xfrm>
        </p:spPr>
        <p:txBody>
          <a:bodyPr>
            <a:normAutofit fontScale="77500" lnSpcReduction="20000"/>
          </a:bodyPr>
          <a:lstStyle/>
          <a:p>
            <a:r>
              <a:rPr lang="en-CA" dirty="0" smtClean="0"/>
              <a:t>Switch to Dorado!</a:t>
            </a:r>
          </a:p>
          <a:p>
            <a:r>
              <a:rPr lang="en-CA" dirty="0" smtClean="0"/>
              <a:t>Why </a:t>
            </a:r>
            <a:r>
              <a:rPr lang="en-CA" dirty="0" err="1" smtClean="0"/>
              <a:t>basecall</a:t>
            </a:r>
            <a:r>
              <a:rPr lang="en-CA" dirty="0" smtClean="0"/>
              <a:t> you runs using Dorado SUP?</a:t>
            </a:r>
          </a:p>
          <a:p>
            <a:pPr lvl="1"/>
            <a:r>
              <a:rPr lang="en-CA" dirty="0" smtClean="0"/>
              <a:t>Access higher accuracy</a:t>
            </a:r>
          </a:p>
          <a:p>
            <a:pPr lvl="1"/>
            <a:r>
              <a:rPr lang="en-CA" dirty="0" smtClean="0"/>
              <a:t>It keeps getting better (chemistry and software)</a:t>
            </a:r>
          </a:p>
          <a:p>
            <a:pPr lvl="1"/>
            <a:r>
              <a:rPr lang="en-CA" dirty="0" smtClean="0"/>
              <a:t>Better downstream analysis results</a:t>
            </a:r>
          </a:p>
          <a:p>
            <a:r>
              <a:rPr lang="en-CA" dirty="0" smtClean="0"/>
              <a:t>DNA quality (and its size) matters</a:t>
            </a:r>
          </a:p>
          <a:p>
            <a:pPr lvl="1"/>
            <a:r>
              <a:rPr lang="en-CA" dirty="0" smtClean="0"/>
              <a:t>Garbage in = garbage out</a:t>
            </a:r>
          </a:p>
          <a:p>
            <a:pPr lvl="1"/>
            <a:r>
              <a:rPr lang="en-CA" dirty="0" smtClean="0"/>
              <a:t>The longer the better</a:t>
            </a:r>
          </a:p>
          <a:p>
            <a:pPr lvl="1"/>
            <a:r>
              <a:rPr lang="en-CA" dirty="0" smtClean="0"/>
              <a:t>Amplified DNA sequences better (number of reads</a:t>
            </a:r>
            <a:r>
              <a:rPr lang="en-CA" dirty="0"/>
              <a:t> </a:t>
            </a:r>
            <a:r>
              <a:rPr lang="en-CA" dirty="0" smtClean="0"/>
              <a:t>and q-score)</a:t>
            </a:r>
          </a:p>
          <a:p>
            <a:r>
              <a:rPr lang="en-CA" dirty="0" err="1"/>
              <a:t>Bioinformaticians</a:t>
            </a:r>
            <a:r>
              <a:rPr lang="en-CA" dirty="0"/>
              <a:t> are not magicians</a:t>
            </a:r>
          </a:p>
          <a:p>
            <a:pPr lvl="1"/>
            <a:r>
              <a:rPr lang="en-CA" dirty="0"/>
              <a:t>Bad runs need to be scraped (like for diagnostics</a:t>
            </a:r>
            <a:r>
              <a:rPr lang="en-CA" dirty="0" smtClean="0"/>
              <a:t>)</a:t>
            </a:r>
            <a:endParaRPr lang="en-CA" dirty="0"/>
          </a:p>
          <a:p>
            <a:r>
              <a:rPr lang="en-CA" dirty="0" smtClean="0"/>
              <a:t>The truth is in the reads</a:t>
            </a:r>
          </a:p>
          <a:p>
            <a:pPr lvl="1"/>
            <a:r>
              <a:rPr lang="en-CA" dirty="0" smtClean="0"/>
              <a:t>Read QC will help you find what went wrong and areas of improvement</a:t>
            </a:r>
          </a:p>
        </p:txBody>
      </p:sp>
      <p:pic>
        <p:nvPicPr>
          <p:cNvPr id="4" name="Picture 8" descr="&quot;Do it.&quot; Sticker for Sale by Primotee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500" l="10000" r="90000">
                        <a14:foregroundMark x1="39333" y1="79500" x2="39333" y2="79500"/>
                        <a14:foregroundMark x1="45167" y1="84667" x2="45167" y2="84667"/>
                        <a14:foregroundMark x1="60000" y1="83833" x2="60000" y2="83833"/>
                        <a14:foregroundMark x1="65833" y1="83667" x2="65833" y2="83667"/>
                        <a14:foregroundMark x1="59500" y1="78667" x2="59500" y2="78667"/>
                        <a14:foregroundMark x1="73167" y1="86500" x2="73167" y2="86500"/>
                        <a14:backgroundMark x1="47667" y1="84167" x2="47667" y2="8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6918" y="218306"/>
            <a:ext cx="2944763" cy="294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now Your Tech: Wizard - Kornerstone Technology Blog | Westlake Village, CA  | Kornerstone Technology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1998" y="3783429"/>
            <a:ext cx="1458367" cy="145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3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Thank</a:t>
            </a:r>
            <a:r>
              <a:rPr lang="fr-FR" dirty="0" smtClean="0"/>
              <a:t> You!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558"/>
            <a:ext cx="10515600" cy="108246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72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25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</a:t>
            </a:r>
            <a:r>
              <a:rPr lang="en-CA" dirty="0" err="1" smtClean="0"/>
              <a:t>Nanopore</a:t>
            </a:r>
            <a:r>
              <a:rPr lang="en-CA" dirty="0" smtClean="0"/>
              <a:t> Technology</a:t>
            </a:r>
            <a:endParaRPr lang="en-CA" dirty="0"/>
          </a:p>
        </p:txBody>
      </p:sp>
      <p:pic>
        <p:nvPicPr>
          <p:cNvPr id="4098" name="Picture 2" descr="Basecalling animation diagram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3900" y="2060155"/>
            <a:ext cx="3677660" cy="20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anopore sequencing animation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060155"/>
            <a:ext cx="3679350" cy="20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Oxford Nanopore Technologies · GitHub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9590" y="698841"/>
            <a:ext cx="784387" cy="78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68453" y="5540938"/>
            <a:ext cx="587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/>
              </a:rPr>
              <a:t>https://</a:t>
            </a:r>
            <a:r>
              <a:rPr lang="en-CA" dirty="0" smtClean="0">
                <a:hlinkClick r:id="rId5"/>
              </a:rPr>
              <a:t>nanoporetech.com/platform/technology/basecalling</a:t>
            </a:r>
            <a:endParaRPr lang="en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910" y="2060155"/>
            <a:ext cx="2783361" cy="2691280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815671" y="4346945"/>
            <a:ext cx="10515600" cy="1193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/>
              <a:t>Basecalling</a:t>
            </a:r>
            <a:r>
              <a:rPr lang="en-CA" dirty="0" smtClean="0"/>
              <a:t> is AI based (Deep Neural Network)</a:t>
            </a:r>
          </a:p>
          <a:p>
            <a:r>
              <a:rPr lang="en-CA" dirty="0" smtClean="0"/>
              <a:t>Performed from 5-mers</a:t>
            </a:r>
          </a:p>
        </p:txBody>
      </p:sp>
    </p:spTree>
    <p:extLst>
      <p:ext uri="{BB962C8B-B14F-4D97-AF65-F5344CB8AC3E}">
        <p14:creationId xmlns:p14="http://schemas.microsoft.com/office/powerpoint/2010/main" val="251511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Two Families of Sequencers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8298092" y="5558319"/>
            <a:ext cx="339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https://store.nanoporetech.com</a:t>
            </a:r>
            <a:r>
              <a:rPr lang="en-CA" dirty="0" smtClean="0">
                <a:hlinkClick r:id="rId2"/>
              </a:rPr>
              <a:t>/</a:t>
            </a:r>
            <a:endParaRPr lang="en-CA" dirty="0" smtClean="0"/>
          </a:p>
        </p:txBody>
      </p:sp>
      <p:pic>
        <p:nvPicPr>
          <p:cNvPr id="2060" name="Picture 12" descr="https://images.ctfassets.net/obrbum38fjyj/6vxp5OEjR3EcmEkohwISU3/d526aacda09f637125b88d7a585c28ad/minion-flow-cell-image_3x.png?w=60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296048" y="1690688"/>
            <a:ext cx="2410124" cy="1317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images.ctfassets.net/obrbum38fjyj/5yEzJGR80M7zMBMVmsuWej/99a8d6d164507bc7d7486f0a73503b59/prometh-ion-flow-cell_3x.png?w=6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6232" y="1690688"/>
            <a:ext cx="1774088" cy="1359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7514" y="3396195"/>
            <a:ext cx="4052455" cy="1966911"/>
          </a:xfrm>
        </p:spPr>
        <p:txBody>
          <a:bodyPr>
            <a:normAutofit lnSpcReduction="10000"/>
          </a:bodyPr>
          <a:lstStyle/>
          <a:p>
            <a:r>
              <a:rPr lang="en-CA" dirty="0" err="1" smtClean="0"/>
              <a:t>MinION</a:t>
            </a:r>
            <a:r>
              <a:rPr lang="en-CA" dirty="0" smtClean="0"/>
              <a:t> Mk1B</a:t>
            </a:r>
          </a:p>
          <a:p>
            <a:r>
              <a:rPr lang="en-CA" dirty="0" err="1" smtClean="0"/>
              <a:t>Flongle</a:t>
            </a:r>
            <a:endParaRPr lang="en-CA" dirty="0" smtClean="0"/>
          </a:p>
          <a:p>
            <a:r>
              <a:rPr lang="en-CA" dirty="0" err="1" smtClean="0"/>
              <a:t>GridION</a:t>
            </a:r>
            <a:endParaRPr lang="en-CA" dirty="0" smtClean="0"/>
          </a:p>
          <a:p>
            <a:r>
              <a:rPr lang="en-CA" b="1" dirty="0" smtClean="0"/>
              <a:t>Cheaper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6845452" y="3396195"/>
            <a:ext cx="4692427" cy="19669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/>
              <a:t>PromethION</a:t>
            </a:r>
            <a:endParaRPr lang="en-CA" dirty="0" smtClean="0"/>
          </a:p>
          <a:p>
            <a:r>
              <a:rPr lang="en-CA" dirty="0" smtClean="0"/>
              <a:t>P2 Solo</a:t>
            </a:r>
          </a:p>
          <a:p>
            <a:r>
              <a:rPr lang="en-CA" dirty="0" smtClean="0"/>
              <a:t>P2i</a:t>
            </a:r>
          </a:p>
          <a:p>
            <a:r>
              <a:rPr lang="en-CA" b="1" dirty="0" smtClean="0"/>
              <a:t>Higher yield and Q-score</a:t>
            </a:r>
          </a:p>
        </p:txBody>
      </p:sp>
    </p:spTree>
    <p:extLst>
      <p:ext uri="{BB962C8B-B14F-4D97-AF65-F5344CB8AC3E}">
        <p14:creationId xmlns:p14="http://schemas.microsoft.com/office/powerpoint/2010/main" val="34790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Do You Believe in </a:t>
            </a:r>
            <a:r>
              <a:rPr lang="en-CA" dirty="0" err="1" smtClean="0"/>
              <a:t>Nanopore</a:t>
            </a:r>
            <a:r>
              <a:rPr lang="en-CA" dirty="0" smtClean="0"/>
              <a:t>?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7810"/>
            <a:ext cx="4052455" cy="3773201"/>
          </a:xfrm>
        </p:spPr>
        <p:txBody>
          <a:bodyPr>
            <a:normAutofit/>
          </a:bodyPr>
          <a:lstStyle/>
          <a:p>
            <a:r>
              <a:rPr lang="en-CA" dirty="0" smtClean="0"/>
              <a:t>$1k / 87g</a:t>
            </a:r>
          </a:p>
          <a:p>
            <a:r>
              <a:rPr lang="en-CA" b="1" dirty="0" smtClean="0"/>
              <a:t>20bp - 100+kb</a:t>
            </a:r>
          </a:p>
          <a:p>
            <a:r>
              <a:rPr lang="en-CA" dirty="0" smtClean="0"/>
              <a:t>Native DNA / RNA</a:t>
            </a:r>
            <a:endParaRPr lang="en-CA" dirty="0"/>
          </a:p>
          <a:p>
            <a:r>
              <a:rPr lang="en-CA" dirty="0" smtClean="0"/>
              <a:t>Real-time sequencing</a:t>
            </a:r>
          </a:p>
          <a:p>
            <a:r>
              <a:rPr lang="en-CA" dirty="0" smtClean="0"/>
              <a:t>Reusable </a:t>
            </a:r>
            <a:r>
              <a:rPr lang="en-CA" dirty="0" err="1" smtClean="0"/>
              <a:t>flowcells</a:t>
            </a:r>
            <a:endParaRPr lang="en-CA" dirty="0" smtClean="0"/>
          </a:p>
          <a:p>
            <a:r>
              <a:rPr lang="en-CA" dirty="0" smtClean="0"/>
              <a:t>Adaptive sequencing</a:t>
            </a:r>
          </a:p>
          <a:p>
            <a:r>
              <a:rPr lang="en-CA" dirty="0" smtClean="0"/>
              <a:t>Growing community</a:t>
            </a:r>
          </a:p>
        </p:txBody>
      </p:sp>
      <p:pic>
        <p:nvPicPr>
          <p:cNvPr id="2058" name="Picture 10" descr="undefine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9482" y="235528"/>
            <a:ext cx="2725882" cy="15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5953594" y="2297810"/>
            <a:ext cx="4052455" cy="360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Keeps changing (QA)</a:t>
            </a:r>
          </a:p>
          <a:p>
            <a:r>
              <a:rPr lang="en-CA" b="1" dirty="0" smtClean="0"/>
              <a:t>Error-prone</a:t>
            </a:r>
          </a:p>
          <a:p>
            <a:r>
              <a:rPr lang="en-CA" dirty="0" smtClean="0"/>
              <a:t>Hard to analyze</a:t>
            </a:r>
          </a:p>
          <a:p>
            <a:pPr lvl="1"/>
            <a:r>
              <a:rPr lang="en-CA" dirty="0" smtClean="0"/>
              <a:t>Computationally intensive (GPU)</a:t>
            </a:r>
          </a:p>
          <a:p>
            <a:pPr lvl="1"/>
            <a:r>
              <a:rPr lang="en-CA" dirty="0" smtClean="0"/>
              <a:t>Somewhat specialized tools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54597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u="sng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CA" sz="3200" b="1" u="sng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53594" y="154597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u="sng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CA" sz="3200" b="1" u="sng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9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Accuracy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11" y="1813560"/>
            <a:ext cx="6046604" cy="3219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7406640" y="1813560"/>
            <a:ext cx="4442460" cy="415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Can’t quite resolve with accuracy long </a:t>
            </a:r>
            <a:r>
              <a:rPr lang="en-CA" dirty="0" err="1" smtClean="0"/>
              <a:t>homopolymers</a:t>
            </a:r>
            <a:r>
              <a:rPr lang="en-CA" dirty="0" smtClean="0"/>
              <a:t> stretches</a:t>
            </a:r>
          </a:p>
          <a:p>
            <a:r>
              <a:rPr lang="en-CA" dirty="0" smtClean="0"/>
              <a:t>Leads to lots of INDELs</a:t>
            </a:r>
          </a:p>
          <a:p>
            <a:r>
              <a:rPr lang="en-CA" dirty="0" smtClean="0"/>
              <a:t>Often long with more errors is better than short with less errors</a:t>
            </a:r>
            <a:endParaRPr lang="en-CA" dirty="0"/>
          </a:p>
          <a:p>
            <a:r>
              <a:rPr lang="en-CA" dirty="0" smtClean="0"/>
              <a:t>AMR SNP-based: </a:t>
            </a:r>
          </a:p>
          <a:p>
            <a:r>
              <a:rPr lang="en-CA" dirty="0" smtClean="0"/>
              <a:t>AMR functional gene:</a:t>
            </a:r>
          </a:p>
        </p:txBody>
      </p:sp>
      <p:pic>
        <p:nvPicPr>
          <p:cNvPr id="1026" name="Picture 2" descr="Green Checkmark In Circle Images – Browse 17,221 Stock Photos, Vectors, and  Video | Adobe Stock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973" r="89757">
                        <a14:foregroundMark x1="51752" y1="46944" x2="51752" y2="4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20015" y="5286438"/>
            <a:ext cx="721615" cy="70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reen Checkmark In Circle Images – Browse 17,221 Stock Photos, Vectors, and  Video | Adobe Stock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798" r="89914">
                        <a14:foregroundMark x1="43228" y1="55556" x2="43228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47222" y="4765974"/>
            <a:ext cx="675808" cy="70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36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25B12-23D9-6B3C-02E9-16FAB297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Evolution of </a:t>
            </a:r>
            <a:r>
              <a:rPr lang="fr-FR" dirty="0" err="1" smtClean="0"/>
              <a:t>Basecallers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54658"/>
          </a:xfrm>
        </p:spPr>
        <p:txBody>
          <a:bodyPr>
            <a:normAutofit/>
          </a:bodyPr>
          <a:lstStyle/>
          <a:p>
            <a:r>
              <a:rPr lang="en-CA" dirty="0" smtClean="0"/>
              <a:t>Albacore: 2017 – 2018</a:t>
            </a:r>
          </a:p>
          <a:p>
            <a:r>
              <a:rPr lang="en-CA" dirty="0" smtClean="0"/>
              <a:t>Guppy: 2018 – 2023</a:t>
            </a:r>
          </a:p>
          <a:p>
            <a:r>
              <a:rPr lang="en-CA" dirty="0" smtClean="0"/>
              <a:t>Dorado: 2023 – present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114800"/>
            <a:ext cx="9121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Wick RR, Judd LM, Holt KE. Performance of neural network </a:t>
            </a:r>
            <a:r>
              <a:rPr lang="en-CA" dirty="0" err="1"/>
              <a:t>basecalling</a:t>
            </a:r>
            <a:r>
              <a:rPr lang="en-CA" dirty="0"/>
              <a:t> tools for Oxford </a:t>
            </a:r>
            <a:r>
              <a:rPr lang="en-CA" dirty="0" err="1"/>
              <a:t>Nanopore</a:t>
            </a:r>
            <a:r>
              <a:rPr lang="en-CA" dirty="0"/>
              <a:t> sequencing. Genome Biol. 2019 Jun 24;20(1):129. </a:t>
            </a:r>
            <a:r>
              <a:rPr lang="en-CA" dirty="0" err="1"/>
              <a:t>doi</a:t>
            </a:r>
            <a:r>
              <a:rPr lang="en-CA" dirty="0"/>
              <a:t>: 10.1186/s13059-019-1727-y. PMID: 31234903; PMCID: PMC6591954.</a:t>
            </a:r>
          </a:p>
        </p:txBody>
      </p:sp>
      <p:pic>
        <p:nvPicPr>
          <p:cNvPr id="1028" name="Picture 4" descr="https://www.fisheries.noaa.gov/s3/2022-09/640x427-Tuna-Albacore-NOAAFisheries.png?itok=DEcB-5A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5315" y="410388"/>
            <a:ext cx="2752517" cy="18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eautiful guppy fish illustration 18825336 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412" y="1782759"/>
            <a:ext cx="3141807" cy="20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rado Fish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266419" y="23087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98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Read Accuracy </a:t>
            </a:r>
            <a:r>
              <a:rPr lang="en-CA" dirty="0"/>
              <a:t>K</a:t>
            </a:r>
            <a:r>
              <a:rPr lang="en-CA" dirty="0" smtClean="0"/>
              <a:t>eeps </a:t>
            </a:r>
            <a:r>
              <a:rPr lang="en-CA" dirty="0"/>
              <a:t>I</a:t>
            </a:r>
            <a:r>
              <a:rPr lang="en-CA" dirty="0" smtClean="0"/>
              <a:t>mproving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304" y="1644952"/>
            <a:ext cx="6498237" cy="3849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 txBox="1">
            <a:spLocks/>
          </p:cNvSpPr>
          <p:nvPr/>
        </p:nvSpPr>
        <p:spPr>
          <a:xfrm>
            <a:off x="7696200" y="1622217"/>
            <a:ext cx="4069080" cy="3872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In 2024</a:t>
            </a:r>
          </a:p>
          <a:p>
            <a:pPr lvl="1"/>
            <a:r>
              <a:rPr lang="en-CA" dirty="0" smtClean="0"/>
              <a:t>R10.4.1 v14</a:t>
            </a:r>
            <a:endParaRPr lang="en-CA" dirty="0"/>
          </a:p>
          <a:p>
            <a:pPr lvl="1"/>
            <a:r>
              <a:rPr lang="en-CA" dirty="0" smtClean="0"/>
              <a:t>Dorado v0.6</a:t>
            </a:r>
          </a:p>
          <a:p>
            <a:pPr lvl="1"/>
            <a:r>
              <a:rPr lang="en-CA" dirty="0" smtClean="0"/>
              <a:t>Super accuracy mode</a:t>
            </a:r>
          </a:p>
          <a:p>
            <a:pPr lvl="1"/>
            <a:endParaRPr lang="en-CA" dirty="0"/>
          </a:p>
          <a:p>
            <a:r>
              <a:rPr lang="en-CA" dirty="0" smtClean="0"/>
              <a:t>Simplex: 99.5</a:t>
            </a:r>
            <a:r>
              <a:rPr lang="en-CA" dirty="0"/>
              <a:t>% (Q23</a:t>
            </a:r>
            <a:r>
              <a:rPr lang="en-CA" dirty="0" smtClean="0"/>
              <a:t>)</a:t>
            </a:r>
          </a:p>
          <a:p>
            <a:r>
              <a:rPr lang="en-CA" dirty="0" smtClean="0"/>
              <a:t>Duplex: &gt;</a:t>
            </a:r>
            <a:r>
              <a:rPr lang="en-CA" dirty="0"/>
              <a:t>99.9% (Q30</a:t>
            </a:r>
            <a:r>
              <a:rPr lang="en-CA" dirty="0" smtClean="0"/>
              <a:t>)</a:t>
            </a:r>
          </a:p>
          <a:p>
            <a:r>
              <a:rPr lang="en-CA" b="1" dirty="0" smtClean="0"/>
              <a:t>More Q15 – Q20</a:t>
            </a:r>
            <a:endParaRPr lang="en-CA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497206" y="5674512"/>
            <a:ext cx="446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</a:t>
            </a:r>
            <a:r>
              <a:rPr lang="en-CA" dirty="0" smtClean="0">
                <a:hlinkClick r:id="rId3"/>
              </a:rPr>
              <a:t>nanoporetech.com/platform/accuracy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39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295A54-14D3-448E-BD70-979CBB70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Why you’d still want to use Guppy</a:t>
            </a:r>
          </a:p>
          <a:p>
            <a:pPr lvl="1"/>
            <a:r>
              <a:rPr lang="en-CA" dirty="0" smtClean="0"/>
              <a:t>Don’t know how to run Dorado</a:t>
            </a:r>
          </a:p>
          <a:p>
            <a:pPr lvl="1"/>
            <a:r>
              <a:rPr lang="en-CA" dirty="0" smtClean="0"/>
              <a:t>You have an easier way to run Guppy</a:t>
            </a:r>
          </a:p>
          <a:p>
            <a:pPr lvl="1"/>
            <a:r>
              <a:rPr lang="en-CA" dirty="0" smtClean="0"/>
              <a:t>Part of your current SOP / certified workflow</a:t>
            </a:r>
          </a:p>
          <a:p>
            <a:pPr lvl="1"/>
            <a:r>
              <a:rPr lang="en-CA" dirty="0" smtClean="0"/>
              <a:t>Downstream analysis requirements</a:t>
            </a:r>
          </a:p>
          <a:p>
            <a:pPr lvl="2"/>
            <a:r>
              <a:rPr lang="en-CA" dirty="0" smtClean="0"/>
              <a:t>“Old” tools with “old” data (e.g. base modification)</a:t>
            </a:r>
          </a:p>
          <a:p>
            <a:pPr lvl="1"/>
            <a:r>
              <a:rPr lang="en-CA" dirty="0" smtClean="0"/>
              <a:t>Lower end GPU (&lt; 8GB VRAM)</a:t>
            </a:r>
          </a:p>
          <a:p>
            <a:pPr lvl="2"/>
            <a:endParaRPr lang="en-CA" dirty="0"/>
          </a:p>
          <a:p>
            <a:r>
              <a:rPr lang="en-CA" dirty="0" smtClean="0"/>
              <a:t>Why you don’t want to use Guppy anymore</a:t>
            </a:r>
          </a:p>
          <a:p>
            <a:pPr lvl="1"/>
            <a:r>
              <a:rPr lang="en-CA" dirty="0" smtClean="0"/>
              <a:t>Legacy (no more updates)</a:t>
            </a:r>
          </a:p>
          <a:p>
            <a:pPr lvl="1"/>
            <a:r>
              <a:rPr lang="en-CA" dirty="0" smtClean="0"/>
              <a:t>Slower</a:t>
            </a:r>
          </a:p>
          <a:p>
            <a:pPr lvl="1"/>
            <a:r>
              <a:rPr lang="en-CA" dirty="0" smtClean="0"/>
              <a:t>Less accurate</a:t>
            </a:r>
          </a:p>
          <a:p>
            <a:pPr lvl="1"/>
            <a:r>
              <a:rPr lang="en-CA" dirty="0" smtClean="0"/>
              <a:t>New chemistries won’t be supported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To Guppy or not to Guppy</a:t>
            </a:r>
            <a:endParaRPr lang="en-CA" dirty="0"/>
          </a:p>
        </p:txBody>
      </p:sp>
      <p:pic>
        <p:nvPicPr>
          <p:cNvPr id="1028" name="Picture 4" descr="Download The Thinker, Sculpture, Auguste Rodin. Royalty-Free Vector Graphic  - Pixabay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5358" y="427770"/>
            <a:ext cx="1905797" cy="24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73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2" id="{E46A2A59-9B3A-E541-A348-A5F52F379662}" vid="{01D39FAE-411C-B045-A53B-2B9EA624127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PPT_Science_16x9_EN</Template>
  <TotalTime>1149</TotalTime>
  <Words>804</Words>
  <Application>Microsoft Office PowerPoint</Application>
  <PresentationFormat>Widescreen</PresentationFormat>
  <Paragraphs>175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Thème Office</vt:lpstr>
      <vt:lpstr>Nanopore Basecalling and Read QC</vt:lpstr>
      <vt:lpstr>Presentation Plan</vt:lpstr>
      <vt:lpstr>The Nanopore Technology</vt:lpstr>
      <vt:lpstr>Two Families of Sequencers</vt:lpstr>
      <vt:lpstr>Do You Believe in Nanopore?</vt:lpstr>
      <vt:lpstr>Accuracy</vt:lpstr>
      <vt:lpstr>Evolution of Basecallers</vt:lpstr>
      <vt:lpstr>Read Accuracy Keeps Improving</vt:lpstr>
      <vt:lpstr>To Guppy or not to Guppy</vt:lpstr>
      <vt:lpstr>Basecalling Recommendations</vt:lpstr>
      <vt:lpstr>Guppy - Legacy</vt:lpstr>
      <vt:lpstr>Dorado – Two Flavours</vt:lpstr>
      <vt:lpstr>Dorado – Two Flavours</vt:lpstr>
      <vt:lpstr>Nanopore read QC</vt:lpstr>
      <vt:lpstr>Added Features</vt:lpstr>
      <vt:lpstr>Suboptimal Loading</vt:lpstr>
      <vt:lpstr>Suboptimal Sample Normalization</vt:lpstr>
      <vt:lpstr>Run Diagnosis</vt:lpstr>
      <vt:lpstr>You Can Do It!</vt:lpstr>
      <vt:lpstr>Nanopore Metagenomics Resources</vt:lpstr>
      <vt:lpstr>Take-Home Message</vt:lpstr>
      <vt:lpstr>Thank You!</vt:lpstr>
    </vt:vector>
  </TitlesOfParts>
  <Company>Government of Canada - Gouvernement du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Koch, Mary (CFIA/ACIA)</dc:creator>
  <cp:lastModifiedBy>Duceppe, Marc-Olivier (CFIA/ACIA)</cp:lastModifiedBy>
  <cp:revision>72</cp:revision>
  <dcterms:created xsi:type="dcterms:W3CDTF">2022-08-09T17:47:50Z</dcterms:created>
  <dcterms:modified xsi:type="dcterms:W3CDTF">2024-04-22T16:53:29Z</dcterms:modified>
</cp:coreProperties>
</file>